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handoutMasterIdLst>
    <p:handoutMasterId r:id="rId15"/>
  </p:handoutMasterIdLst>
  <p:sldIdLst>
    <p:sldId id="481" r:id="rId3"/>
    <p:sldId id="473" r:id="rId4"/>
    <p:sldId id="488" r:id="rId5"/>
    <p:sldId id="474" r:id="rId6"/>
    <p:sldId id="476" r:id="rId7"/>
    <p:sldId id="490" r:id="rId8"/>
    <p:sldId id="491" r:id="rId9"/>
    <p:sldId id="484" r:id="rId10"/>
    <p:sldId id="492" r:id="rId11"/>
    <p:sldId id="487" r:id="rId12"/>
    <p:sldId id="479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33CC"/>
    <a:srgbClr val="0099FF"/>
    <a:srgbClr val="009900"/>
    <a:srgbClr val="000099"/>
    <a:srgbClr val="FF0000"/>
    <a:srgbClr val="FF9999"/>
    <a:srgbClr val="FF9966"/>
    <a:srgbClr val="FF9933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5" autoAdjust="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73412-A2E8-4ABB-BE13-993C3C1093DC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5A021-18D0-49F5-8CE0-8251DF49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D202-919A-4180-BD29-79F00CEABF3A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66CC5-E123-4A4D-B723-138B45131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EF31AD-762B-4C9F-B0DA-FDCBEFB1F9B7}" type="slidenum">
              <a:rPr kumimoji="1" lang="en-US" altLang="ja-JP" sz="1200" b="1" kern="1200">
                <a:solidFill>
                  <a:prstClr val="black"/>
                </a:solidFill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1" lang="en-US" altLang="ja-JP" sz="1200" b="1" kern="1200">
              <a:solidFill>
                <a:prstClr val="black"/>
              </a:solidFill>
              <a:ea typeface="HGP創英角ｺﾞｼｯｸUB" pitchFamily="50" charset="-128"/>
              <a:cs typeface="+mn-cs"/>
            </a:endParaRPr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66CC5-E123-4A4D-B723-138B45131BB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68DC7-E52C-48BE-8DA7-801A7FD1C3AB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66CC5-E123-4A4D-B723-138B45131B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66CC5-E123-4A4D-B723-138B45131B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66CC5-E123-4A4D-B723-138B45131B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66CC5-E123-4A4D-B723-138B45131B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66CC5-E123-4A4D-B723-138B45131BB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66CC5-E123-4A4D-B723-138B45131BB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66CC5-E123-4A4D-B723-138B45131B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66CC5-E123-4A4D-B723-138B45131B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rtl="0"/>
            <a:fld id="{367938F9-EA94-41C4-9660-12776FC8038E}" type="datetimeFigureOut">
              <a:rPr lang="en-US" kern="1200" smtClean="0">
                <a:latin typeface="Tw Cen MT"/>
                <a:ea typeface="+mn-ea"/>
                <a:cs typeface="+mn-cs"/>
              </a:rPr>
              <a:pPr rtl="0"/>
              <a:t>11/5/2009</a:t>
            </a:fld>
            <a:endParaRPr lang="en-US" kern="1200">
              <a:latin typeface="Tw Cen MT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kern="1200">
              <a:solidFill>
                <a:srgbClr val="EBDDC3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rtl="0"/>
            <a:fld id="{01CE5A07-A8C9-4C3B-AA8B-44FA03090201}" type="slidenum">
              <a:rPr lang="en-US" kern="1200" smtClean="0">
                <a:solidFill>
                  <a:srgbClr val="EBDDC3"/>
                </a:solidFill>
                <a:latin typeface="Tw Cen MT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srgbClr val="EBDDC3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67938F9-EA94-41C4-9660-12776FC8038E}" type="datetimeFigureOut">
              <a:rPr lang="en-US" kern="120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11/5/2009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508124"/>
            <a:ext cx="533400" cy="244476"/>
          </a:xfrm>
          <a:prstGeom prst="rect">
            <a:avLst/>
          </a:prstGeom>
        </p:spPr>
        <p:txBody>
          <a:bodyPr/>
          <a:lstStyle/>
          <a:p>
            <a:pPr algn="l" rtl="0"/>
            <a:fld id="{01CE5A07-A8C9-4C3B-AA8B-44FA03090201}" type="slidenum">
              <a:rPr lang="en-US" kern="120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67938F9-EA94-41C4-9660-12776FC8038E}" type="datetimeFigureOut">
              <a:rPr lang="en-US" kern="120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11/5/2009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pPr algn="l" rtl="0"/>
            <a:fld id="{01CE5A07-A8C9-4C3B-AA8B-44FA03090201}" type="slidenum">
              <a:rPr lang="en-US" kern="120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930" name="Picture 2" descr="EBI_stn_02_tytle_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9144000" cy="1285875"/>
          </a:xfrm>
          <a:prstGeom prst="rect">
            <a:avLst/>
          </a:prstGeom>
          <a:noFill/>
        </p:spPr>
      </p:pic>
      <p:sp>
        <p:nvSpPr>
          <p:cNvPr id="1148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32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4893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8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148933" name="Picture 5" descr="EBI_stn_01_tytle_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30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762000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© NEC Corporation 2008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762000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© NEC Corporation 2008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762000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© NEC Corporation 2008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762000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© NEC Corporation 2008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762000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© NEC Corporation 2008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762000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© NEC Corporation 2008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762000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© NEC Corporation 2008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315200" cy="990600"/>
          </a:xfrm>
        </p:spPr>
        <p:txBody>
          <a:bodyPr>
            <a:normAutofit/>
          </a:bodyPr>
          <a:lstStyle>
            <a:lvl1pPr>
              <a:defRPr sz="36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686800" cy="5029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107950" y="6453188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rtl="0" fontAlgn="base">
              <a:spcBef>
                <a:spcPct val="0"/>
              </a:spcBef>
              <a:spcAft>
                <a:spcPct val="0"/>
              </a:spcAft>
            </a:pPr>
            <a:fld id="{AC407A95-4714-4A0E-9606-EA33C3A3F7DC}" type="slidenum">
              <a:rPr kumimoji="1" lang="en-US" altLang="ja-JP" sz="1100" kern="120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rPr>
              <a:pPr algn="ctr" defTabSz="7620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 sz="1100" kern="1200">
              <a:solidFill>
                <a:srgbClr val="FFFFFF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2" descr="Ucc_stn_05_slide_nec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524625"/>
            <a:ext cx="9144000" cy="357187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107950" y="6477000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rtl="0" fontAlgn="base">
              <a:spcBef>
                <a:spcPct val="0"/>
              </a:spcBef>
              <a:spcAft>
                <a:spcPct val="0"/>
              </a:spcAft>
            </a:pPr>
            <a:fld id="{AC407A95-4714-4A0E-9606-EA33C3A3F7DC}" type="slidenum">
              <a:rPr kumimoji="1" lang="en-US" altLang="ja-JP" sz="1100" kern="120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rPr>
              <a:pPr algn="ctr" defTabSz="7620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 sz="1100" kern="1200">
              <a:solidFill>
                <a:srgbClr val="FFFFFF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553200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 Labs America  - Data Management Research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533400" y="6704806"/>
            <a:ext cx="304800" cy="1588"/>
          </a:xfrm>
          <a:prstGeom prst="line">
            <a:avLst/>
          </a:prstGeom>
          <a:ln w="635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762000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© NEC Corporation 2008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762000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© NEC Corporation 2008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188913"/>
            <a:ext cx="2074863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88913"/>
            <a:ext cx="6072187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762000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© NEC Corporation 2008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188913"/>
            <a:ext cx="8299450" cy="593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11188" y="6453188"/>
            <a:ext cx="1584325" cy="457200"/>
          </a:xfrm>
        </p:spPr>
        <p:txBody>
          <a:bodyPr/>
          <a:lstStyle>
            <a:lvl1pPr>
              <a:defRPr/>
            </a:lvl1pPr>
          </a:lstStyle>
          <a:p>
            <a:pPr algn="l" defTabSz="762000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© NEC Corporation 2008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67938F9-EA94-41C4-9660-12776FC8038E}" type="datetimeFigureOut">
              <a:rPr lang="en-US" kern="120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11/5/2009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l" rtl="0"/>
            <a:fld id="{01CE5A07-A8C9-4C3B-AA8B-44FA03090201}" type="slidenum">
              <a:rPr lang="en-US" kern="1200" smtClean="0">
                <a:latin typeface="Tw Cen MT"/>
                <a:ea typeface="+mn-ea"/>
                <a:cs typeface="+mn-cs"/>
              </a:rPr>
              <a:pPr algn="l" rtl="0"/>
              <a:t>‹#›</a:t>
            </a:fld>
            <a:endParaRPr lang="en-US" kern="1200">
              <a:latin typeface="Tw Cen MT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algn="l" rtl="0"/>
            <a:fld id="{367938F9-EA94-41C4-9660-12776FC8038E}" type="datetimeFigureOut">
              <a:rPr lang="en-US" kern="120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11/5/2009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508124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l" rtl="0"/>
            <a:fld id="{01CE5A07-A8C9-4C3B-AA8B-44FA03090201}" type="slidenum">
              <a:rPr lang="en-US" kern="120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pPr algn="l" rtl="0"/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algn="l" rtl="0"/>
            <a:fld id="{367938F9-EA94-41C4-9660-12776FC8038E}" type="datetimeFigureOut">
              <a:rPr lang="en-US" kern="120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11/5/2009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508124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l" rtl="0"/>
            <a:fld id="{01CE5A07-A8C9-4C3B-AA8B-44FA03090201}" type="slidenum">
              <a:rPr lang="en-US" kern="120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pPr algn="l" rtl="0"/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67938F9-EA94-41C4-9660-12776FC8038E}" type="datetimeFigureOut">
              <a:rPr lang="en-US" kern="120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11/5/2009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50812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 rtl="0"/>
            <a:fld id="{01CE5A07-A8C9-4C3B-AA8B-44FA03090201}" type="slidenum">
              <a:rPr lang="en-US" kern="1200" smtClean="0">
                <a:latin typeface="Tw Cen MT"/>
                <a:ea typeface="+mn-ea"/>
                <a:cs typeface="+mn-cs"/>
              </a:rPr>
              <a:pPr algn="l" rtl="0"/>
              <a:t>‹#›</a:t>
            </a:fld>
            <a:endParaRPr lang="en-US" kern="1200">
              <a:latin typeface="Tw Cen M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67938F9-EA94-41C4-9660-12776FC8038E}" type="datetimeFigureOut">
              <a:rPr lang="en-US" kern="120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11/5/2009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rtl="0"/>
            <a:fld id="{01CE5A07-A8C9-4C3B-AA8B-44FA03090201}" type="slidenum">
              <a:rPr lang="en-US" kern="1200" smtClean="0">
                <a:solidFill>
                  <a:srgbClr val="775F55"/>
                </a:solidFill>
                <a:latin typeface="Tw Cen MT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srgbClr val="775F55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67938F9-EA94-41C4-9660-12776FC8038E}" type="datetimeFigureOut">
              <a:rPr lang="en-US" kern="120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11/5/2009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50812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 rtl="0"/>
            <a:fld id="{01CE5A07-A8C9-4C3B-AA8B-44FA03090201}" type="slidenum">
              <a:rPr lang="en-US" kern="1200" smtClean="0">
                <a:latin typeface="Tw Cen MT"/>
                <a:ea typeface="+mn-ea"/>
                <a:cs typeface="+mn-cs"/>
              </a:rPr>
              <a:pPr algn="l" rtl="0"/>
              <a:t>‹#›</a:t>
            </a:fld>
            <a:endParaRPr lang="en-US" kern="1200"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algn="l" rtl="0"/>
            <a:fld id="{367938F9-EA94-41C4-9660-12776FC8038E}" type="datetimeFigureOut">
              <a:rPr lang="en-US" kern="120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11/5/2009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l" rtl="0"/>
            <a:fld id="{01CE5A07-A8C9-4C3B-AA8B-44FA03090201}" type="slidenum">
              <a:rPr lang="en-US" kern="1200" smtClean="0">
                <a:solidFill>
                  <a:prstClr val="black"/>
                </a:solidFill>
                <a:latin typeface="Tw Cen MT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pPr algn="l" rtl="0"/>
            <a:endParaRPr lang="en-US" kern="1200">
              <a:solidFill>
                <a:prstClr val="black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447800"/>
            <a:ext cx="8378952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9906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906" name="Picture 2" descr="Ucc_stn_05_slide_nec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</p:spPr>
      </p:pic>
      <p:sp>
        <p:nvSpPr>
          <p:cNvPr id="1147907" name="Rectangle 3"/>
          <p:cNvSpPr>
            <a:spLocks noChangeArrowheads="1"/>
          </p:cNvSpPr>
          <p:nvPr userDrawn="1"/>
        </p:nvSpPr>
        <p:spPr bwMode="auto">
          <a:xfrm>
            <a:off x="107950" y="6453188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rtl="0" fontAlgn="base">
              <a:spcBef>
                <a:spcPct val="0"/>
              </a:spcBef>
              <a:spcAft>
                <a:spcPct val="0"/>
              </a:spcAft>
            </a:pPr>
            <a:fld id="{42D113A7-B9D8-49BF-A3A3-1663BB88632A}" type="slidenum">
              <a:rPr kumimoji="1" lang="en-US" altLang="ja-JP" sz="1100" kern="1200">
                <a:solidFill>
                  <a:srgbClr val="FFFFFF"/>
                </a:solidFill>
                <a:latin typeface="Arial" charset="0"/>
                <a:ea typeface="ＭＳ Ｐゴシック" pitchFamily="50" charset="-128"/>
                <a:cs typeface="+mn-cs"/>
              </a:rPr>
              <a:pPr algn="ctr" defTabSz="7620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 sz="1100" kern="1200">
              <a:solidFill>
                <a:srgbClr val="FFFFFF"/>
              </a:solidFill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479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45318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defTabSz="762000">
              <a:defRPr b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© NEC Corporation 2008</a:t>
            </a:r>
          </a:p>
        </p:txBody>
      </p:sp>
      <p:sp>
        <p:nvSpPr>
          <p:cNvPr id="11479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82994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133600"/>
            <a:ext cx="8748712" cy="1727200"/>
          </a:xfrm>
        </p:spPr>
        <p:txBody>
          <a:bodyPr/>
          <a:lstStyle/>
          <a:p>
            <a:r>
              <a:rPr lang="en-US" altLang="ja-JP" b="1" dirty="0" smtClean="0">
                <a:latin typeface="Arial" charset="0"/>
              </a:rPr>
              <a:t>Cloud Computing, Data Management, and Emergency Management</a:t>
            </a:r>
            <a:endParaRPr lang="en-US" altLang="ja-JP" b="1" dirty="0">
              <a:latin typeface="Arial" charset="0"/>
            </a:endParaRP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4292600"/>
            <a:ext cx="6400800" cy="1584325"/>
          </a:xfrm>
        </p:spPr>
        <p:txBody>
          <a:bodyPr/>
          <a:lstStyle/>
          <a:p>
            <a:r>
              <a:rPr lang="en-US" altLang="ja-JP" i="1" dirty="0" smtClean="0">
                <a:latin typeface="Arial" charset="0"/>
              </a:rPr>
              <a:t>Hakan Hacigumus</a:t>
            </a:r>
          </a:p>
          <a:p>
            <a:r>
              <a:rPr lang="en-US" altLang="ja-JP" dirty="0" smtClean="0">
                <a:latin typeface="Arial" charset="0"/>
              </a:rPr>
              <a:t>NEC Labs America</a:t>
            </a:r>
            <a:endParaRPr lang="en-US" altLang="ja-JP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200400"/>
            <a:ext cx="8686800" cy="32004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Risk/Benefit</a:t>
            </a:r>
          </a:p>
          <a:p>
            <a:r>
              <a:rPr lang="en-US" dirty="0" smtClean="0"/>
              <a:t>Reference implementations</a:t>
            </a:r>
          </a:p>
          <a:p>
            <a:r>
              <a:rPr lang="en-US" dirty="0" smtClean="0"/>
              <a:t>Open conversations</a:t>
            </a:r>
          </a:p>
          <a:p>
            <a:r>
              <a:rPr lang="en-US" dirty="0" smtClean="0"/>
              <a:t>Pre-certification of cloud implementations</a:t>
            </a:r>
          </a:p>
          <a:p>
            <a:r>
              <a:rPr lang="en-US" dirty="0" smtClean="0"/>
              <a:t>Some may not be in the (public) cloud in a foreseeable future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295400"/>
            <a:ext cx="17526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2743200"/>
            <a:ext cx="1752600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743200"/>
            <a:ext cx="1752600" cy="6096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Compliance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2"/>
            <a:endCxn id="6" idx="0"/>
          </p:cNvCxnSpPr>
          <p:nvPr/>
        </p:nvCxnSpPr>
        <p:spPr>
          <a:xfrm rot="5400000">
            <a:off x="1524000" y="2324100"/>
            <a:ext cx="838200" cy="158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19" idx="1"/>
          </p:cNvCxnSpPr>
          <p:nvPr/>
        </p:nvCxnSpPr>
        <p:spPr>
          <a:xfrm>
            <a:off x="2819400" y="1600200"/>
            <a:ext cx="3429000" cy="158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  <a:endCxn id="6" idx="3"/>
          </p:cNvCxnSpPr>
          <p:nvPr/>
        </p:nvCxnSpPr>
        <p:spPr>
          <a:xfrm rot="10800000">
            <a:off x="2819400" y="3048000"/>
            <a:ext cx="3429000" cy="158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48400" y="1295400"/>
            <a:ext cx="17526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Privacy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2"/>
            <a:endCxn id="5" idx="0"/>
          </p:cNvCxnSpPr>
          <p:nvPr/>
        </p:nvCxnSpPr>
        <p:spPr>
          <a:xfrm rot="5400000">
            <a:off x="6705600" y="2324100"/>
            <a:ext cx="838200" cy="158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1839913"/>
            <a:ext cx="61849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86075" y="5410200"/>
            <a:ext cx="3590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www.nec-labs.com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from the Cloud?</a:t>
            </a:r>
            <a:endParaRPr lang="en-US" dirty="0"/>
          </a:p>
        </p:txBody>
      </p:sp>
      <p:pic>
        <p:nvPicPr>
          <p:cNvPr id="4" name="Content Placeholder 3" descr="IDC_it_cloud_services_benefit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9144000" cy="5257800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from the Cloud?</a:t>
            </a:r>
            <a:endParaRPr lang="en-US" dirty="0"/>
          </a:p>
        </p:txBody>
      </p:sp>
      <p:pic>
        <p:nvPicPr>
          <p:cNvPr id="5" name="Picture 4" descr="IDC_want_from_it_suppliers_idc_excha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8915400" cy="40576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4800" y="5257800"/>
            <a:ext cx="8686800" cy="1143000"/>
          </a:xfrm>
        </p:spPr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Help users with  their IT challenges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smtClean="0"/>
              <a:t>Make things less painful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expect more…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5029200"/>
            <a:ext cx="8686800" cy="1600200"/>
          </a:xfrm>
        </p:spPr>
        <p:txBody>
          <a:bodyPr/>
          <a:lstStyle/>
          <a:p>
            <a:r>
              <a:rPr lang="en-US" dirty="0" smtClean="0"/>
              <a:t>It is not only about cost but being</a:t>
            </a:r>
          </a:p>
          <a:p>
            <a:pPr lvl="1"/>
            <a:r>
              <a:rPr lang="en-US" dirty="0" smtClean="0"/>
              <a:t>more resilient </a:t>
            </a:r>
          </a:p>
          <a:p>
            <a:pPr lvl="1"/>
            <a:r>
              <a:rPr lang="en-US" dirty="0" smtClean="0"/>
              <a:t>quick to respond to opportunities and risks </a:t>
            </a:r>
          </a:p>
        </p:txBody>
      </p:sp>
      <p:pic>
        <p:nvPicPr>
          <p:cNvPr id="4" name="Picture 3" descr="IDC_message_to_cios_idc_excha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37338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Cloud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What is that we can get from cloud database that we always wanted?</a:t>
            </a:r>
          </a:p>
          <a:p>
            <a:pPr lvl="1"/>
            <a:r>
              <a:rPr lang="en-US" dirty="0" smtClean="0"/>
              <a:t>Much more efficient and (cost) effective sharing and collaboration</a:t>
            </a:r>
          </a:p>
          <a:p>
            <a:endParaRPr lang="en-US" dirty="0" smtClean="0"/>
          </a:p>
          <a:p>
            <a:r>
              <a:rPr lang="en-US" dirty="0" smtClean="0"/>
              <a:t>Collaborate with </a:t>
            </a:r>
          </a:p>
          <a:p>
            <a:pPr lvl="1"/>
            <a:r>
              <a:rPr lang="en-US" dirty="0" smtClean="0"/>
              <a:t>partners and users who are in the cloud</a:t>
            </a:r>
          </a:p>
          <a:p>
            <a:pPr lvl="1"/>
            <a:r>
              <a:rPr lang="en-US" dirty="0" smtClean="0"/>
              <a:t>by sharing and exchanging data and capabilities</a:t>
            </a:r>
          </a:p>
          <a:p>
            <a:r>
              <a:rPr lang="en-US" dirty="0" smtClean="0"/>
              <a:t>in order to</a:t>
            </a:r>
          </a:p>
          <a:p>
            <a:pPr lvl="1"/>
            <a:r>
              <a:rPr lang="en-US" dirty="0" smtClean="0"/>
              <a:t>quickly create much greater set of capabilities</a:t>
            </a:r>
          </a:p>
          <a:p>
            <a:pPr lvl="1"/>
            <a:r>
              <a:rPr lang="en-US" dirty="0" smtClean="0"/>
              <a:t>react to opportunities and threats much faster</a:t>
            </a:r>
          </a:p>
          <a:p>
            <a:endParaRPr lang="en-US" dirty="0" smtClean="0"/>
          </a:p>
          <a:p>
            <a:r>
              <a:rPr lang="en-US" dirty="0" smtClean="0"/>
              <a:t>Managing your data in the cloud make it easier than ever</a:t>
            </a:r>
          </a:p>
          <a:p>
            <a:endParaRPr lang="en-US" i="1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066800" y="2590800"/>
            <a:ext cx="2057400" cy="2362200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algn="ctr" rtl="0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Tw Cen MT"/>
              </a:rPr>
              <a:t>MyOrganization.com</a:t>
            </a:r>
            <a:endParaRPr lang="en-US" sz="1200" dirty="0" smtClean="0">
              <a:solidFill>
                <a:schemeClr val="tx1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Way of Sharing/Collaboration</a:t>
            </a:r>
            <a:endParaRPr lang="en-US" dirty="0"/>
          </a:p>
        </p:txBody>
      </p:sp>
      <p:pic>
        <p:nvPicPr>
          <p:cNvPr id="4" name="Content Placeholder 3" descr="gearwheel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24000" y="2971800"/>
            <a:ext cx="1219200" cy="1219200"/>
          </a:xfrm>
          <a:solidFill>
            <a:srgbClr val="92D050"/>
          </a:solidFill>
        </p:spPr>
      </p:pic>
      <p:sp>
        <p:nvSpPr>
          <p:cNvPr id="8" name="Can 7"/>
          <p:cNvSpPr/>
          <p:nvPr/>
        </p:nvSpPr>
        <p:spPr>
          <a:xfrm>
            <a:off x="1912144" y="4267200"/>
            <a:ext cx="450056" cy="407894"/>
          </a:xfrm>
          <a:prstGeom prst="can">
            <a:avLst>
              <a:gd name="adj" fmla="val 4949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irewall"/>
          <p:cNvSpPr>
            <a:spLocks noEditPoints="1" noChangeArrowheads="1"/>
          </p:cNvSpPr>
          <p:nvPr/>
        </p:nvSpPr>
        <p:spPr bwMode="auto">
          <a:xfrm>
            <a:off x="3352800" y="2667000"/>
            <a:ext cx="1525587" cy="2590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060 w 21600"/>
              <a:gd name="T7" fmla="*/ 10800 h 21600"/>
              <a:gd name="T8" fmla="*/ 21060 w 21600"/>
              <a:gd name="T9" fmla="*/ 21600 h 21600"/>
              <a:gd name="T10" fmla="*/ 10800 w 21600"/>
              <a:gd name="T11" fmla="*/ 21600 h 21600"/>
              <a:gd name="T12" fmla="*/ 540 w 21600"/>
              <a:gd name="T13" fmla="*/ 21600 h 21600"/>
              <a:gd name="T14" fmla="*/ 54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2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6400800" y="1295400"/>
            <a:ext cx="2057400" cy="2362200"/>
          </a:xfrm>
          <a:prstGeom prst="roundRect">
            <a:avLst/>
          </a:prstGeom>
          <a:noFill/>
          <a:ln w="127000">
            <a:solidFill>
              <a:srgbClr val="FFC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algn="ctr" rtl="0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Tw Cen MT"/>
              </a:rPr>
              <a:t>MyPartner.com</a:t>
            </a:r>
            <a:endParaRPr lang="en-US" sz="1200" dirty="0" smtClean="0">
              <a:solidFill>
                <a:schemeClr val="tx1"/>
              </a:solidFill>
              <a:latin typeface="Tw Cen MT"/>
            </a:endParaRPr>
          </a:p>
        </p:txBody>
      </p:sp>
      <p:pic>
        <p:nvPicPr>
          <p:cNvPr id="11" name="Content Placeholder 3" descr="gearwhe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600200"/>
            <a:ext cx="1219200" cy="12192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2" name="Can 11"/>
          <p:cNvSpPr/>
          <p:nvPr/>
        </p:nvSpPr>
        <p:spPr>
          <a:xfrm>
            <a:off x="7246144" y="2971800"/>
            <a:ext cx="450056" cy="407894"/>
          </a:xfrm>
          <a:prstGeom prst="can">
            <a:avLst>
              <a:gd name="adj" fmla="val 4949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6477000" y="4038600"/>
            <a:ext cx="2057400" cy="2362200"/>
          </a:xfrm>
          <a:prstGeom prst="roundRect">
            <a:avLst/>
          </a:prstGeom>
          <a:noFill/>
          <a:ln w="127000">
            <a:solidFill>
              <a:srgbClr val="00206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algn="ctr" rtl="0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Tw Cen MT"/>
              </a:rPr>
              <a:t>MyOtherPartner.com</a:t>
            </a:r>
            <a:endParaRPr lang="en-US" sz="1200" dirty="0" smtClean="0">
              <a:solidFill>
                <a:schemeClr val="tx1"/>
              </a:solidFill>
              <a:latin typeface="Tw Cen MT"/>
            </a:endParaRPr>
          </a:p>
        </p:txBody>
      </p:sp>
      <p:pic>
        <p:nvPicPr>
          <p:cNvPr id="14" name="Content Placeholder 3" descr="gearwhe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343400"/>
            <a:ext cx="1219200" cy="12192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5" name="Can 14"/>
          <p:cNvSpPr/>
          <p:nvPr/>
        </p:nvSpPr>
        <p:spPr>
          <a:xfrm>
            <a:off x="7322344" y="5715000"/>
            <a:ext cx="450056" cy="407894"/>
          </a:xfrm>
          <a:prstGeom prst="can">
            <a:avLst>
              <a:gd name="adj" fmla="val 4949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hape 15"/>
          <p:cNvCxnSpPr>
            <a:stCxn id="24" idx="0"/>
            <a:endCxn id="28" idx="1"/>
          </p:cNvCxnSpPr>
          <p:nvPr/>
        </p:nvCxnSpPr>
        <p:spPr>
          <a:xfrm rot="5400000" flipH="1" flipV="1">
            <a:off x="4229100" y="1638300"/>
            <a:ext cx="914400" cy="2667000"/>
          </a:xfrm>
          <a:prstGeom prst="curvedConnector2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24" idx="2"/>
            <a:endCxn id="30" idx="1"/>
          </p:cNvCxnSpPr>
          <p:nvPr/>
        </p:nvCxnSpPr>
        <p:spPr>
          <a:xfrm rot="16200000" flipH="1">
            <a:off x="4267200" y="3429000"/>
            <a:ext cx="914400" cy="2743200"/>
          </a:xfrm>
          <a:prstGeom prst="curvedConnector2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200400" y="3429000"/>
            <a:ext cx="304800" cy="9144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19800" y="2057400"/>
            <a:ext cx="304800" cy="914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96000" y="4800600"/>
            <a:ext cx="304800" cy="9144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3" descr="gearwhe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419600"/>
            <a:ext cx="1219200" cy="12192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8" name="Cloud 17"/>
          <p:cNvSpPr/>
          <p:nvPr/>
        </p:nvSpPr>
        <p:spPr bwMode="auto">
          <a:xfrm>
            <a:off x="1981200" y="4283075"/>
            <a:ext cx="5638800" cy="2193925"/>
          </a:xfrm>
          <a:prstGeom prst="cloud">
            <a:avLst/>
          </a:prstGeom>
          <a:gradFill rotWithShape="1">
            <a:gsLst>
              <a:gs pos="0">
                <a:srgbClr val="2D2DB9">
                  <a:tint val="50000"/>
                  <a:satMod val="300000"/>
                  <a:alpha val="0"/>
                </a:srgbClr>
              </a:gs>
              <a:gs pos="35000">
                <a:srgbClr val="2D2DB9">
                  <a:tint val="37000"/>
                  <a:satMod val="300000"/>
                  <a:alpha val="0"/>
                </a:srgbClr>
              </a:gs>
              <a:gs pos="100000">
                <a:srgbClr val="2D2DB9">
                  <a:tint val="15000"/>
                  <a:satMod val="350000"/>
                  <a:alpha val="0"/>
                </a:srgbClr>
              </a:gs>
            </a:gsLst>
            <a:lin ang="16200000" scaled="1"/>
          </a:gradFill>
          <a:ln w="34925" cap="flat" cmpd="sng" algn="ctr">
            <a:solidFill>
              <a:srgbClr val="2D2DB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defTabSz="1044575">
              <a:defRPr/>
            </a:pPr>
            <a:endParaRPr kumimoji="1" lang="en-US" sz="2800" b="1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1295400"/>
            <a:ext cx="2057400" cy="2362200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algn="ctr" rtl="0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Tw Cen MT"/>
              </a:rPr>
              <a:t>MyOrganization.com</a:t>
            </a:r>
            <a:endParaRPr lang="en-US" sz="1200" dirty="0" smtClean="0">
              <a:solidFill>
                <a:schemeClr val="tx1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Eco System</a:t>
            </a:r>
            <a:endParaRPr lang="en-US" dirty="0"/>
          </a:p>
        </p:txBody>
      </p:sp>
      <p:pic>
        <p:nvPicPr>
          <p:cNvPr id="4" name="Content Placeholder 3" descr="gearwheel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85800" y="1676400"/>
            <a:ext cx="1219200" cy="1219200"/>
          </a:xfrm>
          <a:solidFill>
            <a:srgbClr val="92D050"/>
          </a:solidFill>
        </p:spPr>
      </p:pic>
      <p:sp>
        <p:nvSpPr>
          <p:cNvPr id="8" name="Can 7"/>
          <p:cNvSpPr/>
          <p:nvPr/>
        </p:nvSpPr>
        <p:spPr>
          <a:xfrm>
            <a:off x="1073944" y="2971800"/>
            <a:ext cx="450056" cy="407894"/>
          </a:xfrm>
          <a:prstGeom prst="can">
            <a:avLst>
              <a:gd name="adj" fmla="val 4949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581400" y="1371600"/>
            <a:ext cx="2057400" cy="2362200"/>
          </a:xfrm>
          <a:prstGeom prst="roundRect">
            <a:avLst/>
          </a:prstGeom>
          <a:noFill/>
          <a:ln w="127000">
            <a:solidFill>
              <a:srgbClr val="FFC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algn="ctr" rtl="0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Tw Cen MT"/>
              </a:rPr>
              <a:t>MyPartner.com</a:t>
            </a:r>
            <a:endParaRPr lang="en-US" sz="1200" dirty="0" smtClean="0">
              <a:solidFill>
                <a:schemeClr val="tx1"/>
              </a:solidFill>
              <a:latin typeface="Tw Cen MT"/>
            </a:endParaRPr>
          </a:p>
        </p:txBody>
      </p:sp>
      <p:pic>
        <p:nvPicPr>
          <p:cNvPr id="11" name="Content Placeholder 3" descr="gearwhe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676400"/>
            <a:ext cx="1219200" cy="12192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2" name="Can 11"/>
          <p:cNvSpPr/>
          <p:nvPr/>
        </p:nvSpPr>
        <p:spPr>
          <a:xfrm>
            <a:off x="4426744" y="3048000"/>
            <a:ext cx="450056" cy="407894"/>
          </a:xfrm>
          <a:prstGeom prst="can">
            <a:avLst>
              <a:gd name="adj" fmla="val 4949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6629400" y="1295400"/>
            <a:ext cx="2057400" cy="2362200"/>
          </a:xfrm>
          <a:prstGeom prst="roundRect">
            <a:avLst/>
          </a:prstGeom>
          <a:noFill/>
          <a:ln w="127000">
            <a:solidFill>
              <a:srgbClr val="00206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algn="ctr" rtl="0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Tw Cen MT"/>
              </a:rPr>
              <a:t>MyOtherPartner.com</a:t>
            </a:r>
            <a:endParaRPr lang="en-US" sz="1200" dirty="0" smtClean="0">
              <a:solidFill>
                <a:schemeClr val="tx1"/>
              </a:solidFill>
              <a:latin typeface="Tw Cen MT"/>
            </a:endParaRPr>
          </a:p>
        </p:txBody>
      </p:sp>
      <p:pic>
        <p:nvPicPr>
          <p:cNvPr id="14" name="Content Placeholder 3" descr="gearwhe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600200"/>
            <a:ext cx="1219200" cy="12192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5" name="Can 14"/>
          <p:cNvSpPr/>
          <p:nvPr/>
        </p:nvSpPr>
        <p:spPr>
          <a:xfrm>
            <a:off x="7474744" y="2971800"/>
            <a:ext cx="450056" cy="407894"/>
          </a:xfrm>
          <a:prstGeom prst="can">
            <a:avLst>
              <a:gd name="adj" fmla="val 4949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hape 15"/>
          <p:cNvCxnSpPr>
            <a:stCxn id="10" idx="2"/>
            <a:endCxn id="18" idx="3"/>
          </p:cNvCxnSpPr>
          <p:nvPr/>
        </p:nvCxnSpPr>
        <p:spPr>
          <a:xfrm rot="16200000" flipH="1">
            <a:off x="4367993" y="3975907"/>
            <a:ext cx="674715" cy="1905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7" idx="2"/>
          </p:cNvCxnSpPr>
          <p:nvPr/>
        </p:nvCxnSpPr>
        <p:spPr>
          <a:xfrm rot="16200000" flipH="1">
            <a:off x="1162050" y="3752850"/>
            <a:ext cx="1371602" cy="1181102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3283744" y="5688106"/>
            <a:ext cx="450056" cy="407894"/>
          </a:xfrm>
          <a:prstGeom prst="can">
            <a:avLst>
              <a:gd name="adj" fmla="val 4949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/>
          <p:cNvSpPr/>
          <p:nvPr/>
        </p:nvSpPr>
        <p:spPr>
          <a:xfrm>
            <a:off x="5791200" y="5661212"/>
            <a:ext cx="450056" cy="407894"/>
          </a:xfrm>
          <a:prstGeom prst="can">
            <a:avLst>
              <a:gd name="adj" fmla="val 4949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/>
          <p:nvPr/>
        </p:nvSpPr>
        <p:spPr>
          <a:xfrm>
            <a:off x="4495800" y="5661212"/>
            <a:ext cx="450056" cy="407894"/>
          </a:xfrm>
          <a:prstGeom prst="can">
            <a:avLst>
              <a:gd name="adj" fmla="val 4949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hape 15"/>
          <p:cNvCxnSpPr>
            <a:stCxn id="13" idx="2"/>
          </p:cNvCxnSpPr>
          <p:nvPr/>
        </p:nvCxnSpPr>
        <p:spPr>
          <a:xfrm rot="5400000">
            <a:off x="6838949" y="3829051"/>
            <a:ext cx="990602" cy="647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Response</a:t>
            </a:r>
            <a:endParaRPr lang="en-US" dirty="0"/>
          </a:p>
        </p:txBody>
      </p:sp>
      <p:pic>
        <p:nvPicPr>
          <p:cNvPr id="6" name="Content Placeholder 5" descr="scipionus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4800" y="1371600"/>
            <a:ext cx="4038600" cy="3041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flu_trac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895600"/>
            <a:ext cx="4114800" cy="3290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15323" y="45836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Scipionus.com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2362200"/>
            <a:ext cx="127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FluTracker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Impediments for Cloud</a:t>
            </a:r>
            <a:endParaRPr lang="en-US" dirty="0"/>
          </a:p>
        </p:txBody>
      </p:sp>
      <p:pic>
        <p:nvPicPr>
          <p:cNvPr id="4" name="Content Placeholder 3" descr="IDC_it_cloud_services_challenge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81000" y="1219200"/>
            <a:ext cx="8763000" cy="4953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25400">
          <a:solidFill>
            <a:schemeClr val="tx1">
              <a:lumMod val="95000"/>
              <a:lumOff val="5000"/>
            </a:schemeClr>
          </a:solidFill>
          <a:headEnd type="none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CC99">
                <a:gamma/>
                <a:tint val="0"/>
                <a:invGamma/>
              </a:srgbClr>
            </a:gs>
            <a:gs pos="100000">
              <a:srgbClr val="00CC99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創英角ｺﾞｼｯｸUB" pitchFamily="50" charset="-128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CC99">
                <a:gamma/>
                <a:tint val="0"/>
                <a:invGamma/>
              </a:srgbClr>
            </a:gs>
            <a:gs pos="100000">
              <a:srgbClr val="00CC99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創英角ｺﾞｼｯｸUB" pitchFamily="50" charset="-128"/>
            <a:ea typeface="HGP創英角ｺﾞｼｯｸUB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25123</TotalTime>
  <Words>196</Words>
  <Application>Microsoft Office PowerPoint</Application>
  <PresentationFormat>On-screen Show (4:3)</PresentationFormat>
  <Paragraphs>61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Median</vt:lpstr>
      <vt:lpstr>標準デザイン</vt:lpstr>
      <vt:lpstr>Cloud Computing, Data Management, and Emergency Management</vt:lpstr>
      <vt:lpstr>What to expect from the Cloud?</vt:lpstr>
      <vt:lpstr>What to expect from the Cloud?</vt:lpstr>
      <vt:lpstr>And expect more… </vt:lpstr>
      <vt:lpstr>Opportunities for Cloud </vt:lpstr>
      <vt:lpstr>Traditional Way of Sharing/Collaboration</vt:lpstr>
      <vt:lpstr>The Cloud Eco System</vt:lpstr>
      <vt:lpstr>Emergency Response</vt:lpstr>
      <vt:lpstr>Impediments for Cloud</vt:lpstr>
      <vt:lpstr>Security</vt:lpstr>
      <vt:lpstr>Slide 11</vt:lpstr>
    </vt:vector>
  </TitlesOfParts>
  <Company>NECLA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 Independence</dc:title>
  <dc:creator>Hakan Hacigumus</dc:creator>
  <cp:lastModifiedBy>carey</cp:lastModifiedBy>
  <cp:revision>522</cp:revision>
  <dcterms:created xsi:type="dcterms:W3CDTF">2009-05-28T06:40:13Z</dcterms:created>
  <dcterms:modified xsi:type="dcterms:W3CDTF">2009-11-06T06:35:51Z</dcterms:modified>
</cp:coreProperties>
</file>